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1248" autoAdjust="0"/>
  </p:normalViewPr>
  <p:slideViewPr>
    <p:cSldViewPr>
      <p:cViewPr varScale="1">
        <p:scale>
          <a:sx n="99" d="100"/>
          <a:sy n="99" d="100"/>
        </p:scale>
        <p:origin x="-616" y="-10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204591-E8AC-7D47-945D-7BE28AAE1574}" type="datetimeFigureOut">
              <a:rPr lang="en-US" smtClean="0"/>
              <a:pPr/>
              <a:t>5/22/14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C09DE-87DF-6E40-BFDA-96B6741BF93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534262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William</a:t>
            </a:r>
            <a:r>
              <a:rPr lang="en-US" baseline="0" dirty="0" smtClean="0"/>
              <a:t> Shakespeare was a famous English writer. He was a very successful man.</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 was born in 1564.</a:t>
            </a:r>
            <a:r>
              <a:rPr lang="en-US" baseline="0" dirty="0" smtClean="0"/>
              <a:t> His mother, Mary Arden, was the daughter of a wealthy landowner from a neighboring village. His father, John, was a maker of gloves and a trader in farm produce. He married Anne Hathaway.  </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no specific records relating</a:t>
            </a:r>
            <a:r>
              <a:rPr lang="en-US" baseline="0" dirty="0" smtClean="0"/>
              <a:t> to the education of William Shakespeare or his attendance at school. He attended king Edward VI Grammar School in Stratford-upon-</a:t>
            </a:r>
            <a:r>
              <a:rPr lang="en-US" baseline="0" dirty="0" err="1" smtClean="0"/>
              <a:t>avon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a:t>
            </a:r>
            <a:r>
              <a:rPr lang="en-US" baseline="0" dirty="0" smtClean="0"/>
              <a:t> was an important member of the lord chamberlain’s company of players. He became a professional man of his own theatre. </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 moved to London in 1951. Forced</a:t>
            </a:r>
            <a:r>
              <a:rPr lang="en-US" baseline="0" dirty="0" smtClean="0"/>
              <a:t> wedding by the Hathaway family, Anne pregnancy. </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Shakespeare</a:t>
            </a:r>
            <a:r>
              <a:rPr lang="en-US" baseline="0" dirty="0" smtClean="0"/>
              <a:t> died on April 23, 1616 at the age of 51. He remained married to Anne until his death and was survived by his two daughters, Susannah and Judith. A bust of him placed by his family on the wall nearest his grave shows him posed as writing. Each year on his claimed birthday, a new quill pen is placed in the writing hand of the bust  </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William</a:t>
            </a:r>
            <a:r>
              <a:rPr lang="en-US" baseline="0" dirty="0" smtClean="0"/>
              <a:t> Shakespeare, an English </a:t>
            </a:r>
            <a:r>
              <a:rPr lang="en-US" baseline="0" dirty="0" err="1" smtClean="0"/>
              <a:t>Playwriter</a:t>
            </a:r>
            <a:r>
              <a:rPr lang="en-US" baseline="0" dirty="0" smtClean="0"/>
              <a:t>. He was born in 1564.Mary Arden was his mother and John was his father.</a:t>
            </a:r>
            <a:r>
              <a:rPr lang="en-US" dirty="0" smtClean="0">
                <a:solidFill>
                  <a:srgbClr val="FFFFFF"/>
                </a:solidFill>
              </a:rPr>
              <a:t> He</a:t>
            </a:r>
            <a:r>
              <a:rPr lang="en-US" baseline="0" dirty="0" smtClean="0">
                <a:solidFill>
                  <a:srgbClr val="FFFFFF"/>
                </a:solidFill>
              </a:rPr>
              <a:t> attended </a:t>
            </a:r>
            <a:r>
              <a:rPr lang="en-US" dirty="0" smtClean="0">
                <a:solidFill>
                  <a:srgbClr val="FFFFFF"/>
                </a:solidFill>
              </a:rPr>
              <a:t>King Edward VI Grammar School in Stratford-upon-Avon.</a:t>
            </a:r>
            <a:r>
              <a:rPr lang="en-US" sz="1200" dirty="0" smtClean="0">
                <a:solidFill>
                  <a:srgbClr val="FFFFFF"/>
                </a:solidFill>
              </a:rPr>
              <a:t> He became a professional man of his own theatre</a:t>
            </a:r>
            <a:r>
              <a:rPr lang="en-US" sz="1200" baseline="0" dirty="0" smtClean="0">
                <a:solidFill>
                  <a:srgbClr val="FFFFFF"/>
                </a:solidFill>
              </a:rPr>
              <a:t>.</a:t>
            </a:r>
            <a:r>
              <a:rPr lang="en-US" dirty="0" smtClean="0">
                <a:solidFill>
                  <a:srgbClr val="FFFFFF"/>
                </a:solidFill>
              </a:rPr>
              <a:t> Retired in 1611.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FFFFFF"/>
                </a:solidFill>
              </a:rPr>
              <a:t> Shakespeare died on April 23, 1616 at the age of 51.</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solidFill>
                  <a:srgbClr val="FFFFFF"/>
                </a:solidFill>
              </a:rPr>
              <a:t> </a:t>
            </a:r>
            <a:r>
              <a:rPr lang="en-US" sz="1200" dirty="0" smtClean="0">
                <a:solidFill>
                  <a:srgbClr val="FFFFFF"/>
                </a:solidFill>
              </a:rPr>
              <a:t> </a:t>
            </a:r>
          </a:p>
          <a:p>
            <a:r>
              <a:rPr lang="en-US" baseline="0" dirty="0" smtClean="0">
                <a:solidFill>
                  <a:srgbClr val="FFFFFF"/>
                </a:solidFill>
              </a:rPr>
              <a:t> </a:t>
            </a:r>
            <a:endParaRPr lang="en-US" dirty="0"/>
          </a:p>
        </p:txBody>
      </p:sp>
      <p:sp>
        <p:nvSpPr>
          <p:cNvPr id="4" name="Slide Number Placeholder 3"/>
          <p:cNvSpPr>
            <a:spLocks noGrp="1"/>
          </p:cNvSpPr>
          <p:nvPr>
            <p:ph type="sldNum" sz="quarter" idx="10"/>
          </p:nvPr>
        </p:nvSpPr>
        <p:spPr/>
        <p:txBody>
          <a:bodyPr/>
          <a:lstStyle/>
          <a:p>
            <a:fld id="{18FC09DE-87DF-6E40-BFDA-96B6741BF935}"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4A789093-A684-4EE5-AB36-3041B0617BDD}" type="datetimeFigureOut">
              <a:rPr lang="en-US" smtClean="0"/>
              <a:pPr/>
              <a:t>5/22/14</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FFC7B83-6EC1-4711-8214-6890FE4F3303}"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789093-A684-4EE5-AB36-3041B0617BDD}" type="datetimeFigureOut">
              <a:rPr lang="en-US" smtClean="0"/>
              <a:pPr/>
              <a:t>5/22/14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789093-A684-4EE5-AB36-3041B0617BDD}" type="datetimeFigureOut">
              <a:rPr lang="en-US" smtClean="0"/>
              <a:pPr/>
              <a:t>5/22/14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789093-A684-4EE5-AB36-3041B0617BDD}" type="datetimeFigureOut">
              <a:rPr lang="en-US" smtClean="0"/>
              <a:pPr/>
              <a:t>5/22/14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A789093-A684-4EE5-AB36-3041B0617BDD}" type="datetimeFigureOut">
              <a:rPr lang="en-US" smtClean="0"/>
              <a:pPr/>
              <a:t>5/22/14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FC7B83-6EC1-4711-8214-6890FE4F3303}"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789093-A684-4EE5-AB36-3041B0617BDD}" type="datetimeFigureOut">
              <a:rPr lang="en-US" smtClean="0"/>
              <a:pPr/>
              <a:t>5/22/14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A789093-A684-4EE5-AB36-3041B0617BDD}" type="datetimeFigureOut">
              <a:rPr lang="en-US" smtClean="0"/>
              <a:pPr/>
              <a:t>5/22/14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789093-A684-4EE5-AB36-3041B0617BDD}" type="datetimeFigureOut">
              <a:rPr lang="en-US" smtClean="0"/>
              <a:pPr/>
              <a:t>5/22/14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4A789093-A684-4EE5-AB36-3041B0617BDD}" type="datetimeFigureOut">
              <a:rPr lang="en-US" smtClean="0"/>
              <a:pPr/>
              <a:t>5/22/14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FC7B83-6EC1-4711-8214-6890FE4F3303}"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789093-A684-4EE5-AB36-3041B0617BDD}" type="datetimeFigureOut">
              <a:rPr lang="en-US" smtClean="0"/>
              <a:pPr/>
              <a:t>5/22/14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C7B83-6EC1-4711-8214-6890FE4F33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789093-A684-4EE5-AB36-3041B0617BDD}" type="datetimeFigureOut">
              <a:rPr lang="en-US" smtClean="0"/>
              <a:pPr/>
              <a:t>5/22/14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FC7B83-6EC1-4711-8214-6890FE4F3303}"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4A789093-A684-4EE5-AB36-3041B0617BDD}" type="datetimeFigureOut">
              <a:rPr lang="en-US" smtClean="0"/>
              <a:pPr/>
              <a:t>5/22/14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FFFC7B83-6EC1-4711-8214-6890FE4F3303}"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illiam-shakespeare.info/william-shakespeare-biography-mother-and-father.htm" TargetMode="External"/><Relationship Id="rId4" Type="http://schemas.openxmlformats.org/officeDocument/2006/relationships/hyperlink" Target="http://www.egs.edu/library/william-shakespeare/biography/" TargetMode="External"/><Relationship Id="rId5" Type="http://schemas.openxmlformats.org/officeDocument/2006/relationships/hyperlink" Target="http://www.online-literature.com/shakespeare/" TargetMode="External"/><Relationship Id="rId1" Type="http://schemas.openxmlformats.org/officeDocument/2006/relationships/slideLayout" Target="../slideLayouts/slideLayout1.xml"/><Relationship Id="rId2" Type="http://schemas.openxmlformats.org/officeDocument/2006/relationships/hyperlink" Target="http://www.literarygenius.info/education-of-william-shakespeare.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hyperlink" Target="http://www.britannica.com/EBchecked/topic/537853/William-Shakespeare/232303/Career-in-the-theatre" TargetMode="External"/><Relationship Id="rId4" Type="http://schemas.openxmlformats.org/officeDocument/2006/relationships/hyperlink" Target="http://www.notablebiographies.com/Sc-St/Shakespeare-William.html" TargetMode="External"/><Relationship Id="rId5" Type="http://schemas.openxmlformats.org/officeDocument/2006/relationships/hyperlink" Target="http://movies.msn.com/movies/movie-synopsis/biography-william-shakespeare-a-life-of-drama/" TargetMode="External"/><Relationship Id="rId1" Type="http://schemas.openxmlformats.org/officeDocument/2006/relationships/slideLayout" Target="../slideLayouts/slideLayout1.xml"/><Relationship Id="rId2" Type="http://schemas.openxmlformats.org/officeDocument/2006/relationships/hyperlink" Target="http://www.shakespeare.to-go.biz/laterlife.ht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143000"/>
            <a:ext cx="8229600" cy="2136775"/>
          </a:xfrm>
        </p:spPr>
        <p:txBody>
          <a:bodyPr>
            <a:normAutofit/>
          </a:bodyPr>
          <a:lstStyle/>
          <a:p>
            <a:r>
              <a:rPr lang="en-US" dirty="0" smtClean="0"/>
              <a:t>William Shakespeare </a:t>
            </a:r>
            <a:endParaRPr lang="en-US" dirty="0"/>
          </a:p>
        </p:txBody>
      </p:sp>
      <p:sp>
        <p:nvSpPr>
          <p:cNvPr id="3" name="Subtitle 2"/>
          <p:cNvSpPr>
            <a:spLocks noGrp="1"/>
          </p:cNvSpPr>
          <p:nvPr>
            <p:ph type="subTitle" idx="1"/>
          </p:nvPr>
        </p:nvSpPr>
        <p:spPr>
          <a:xfrm>
            <a:off x="1371600" y="3886200"/>
            <a:ext cx="6400800" cy="2057400"/>
          </a:xfrm>
        </p:spPr>
        <p:txBody>
          <a:bodyPr>
            <a:normAutofit/>
          </a:bodyPr>
          <a:lstStyle/>
          <a:p>
            <a:r>
              <a:rPr lang="en-US" dirty="0" err="1" smtClean="0">
                <a:solidFill>
                  <a:schemeClr val="tx1"/>
                </a:solidFill>
              </a:rPr>
              <a:t>Saeed</a:t>
            </a:r>
            <a:r>
              <a:rPr lang="en-US" dirty="0" smtClean="0">
                <a:solidFill>
                  <a:schemeClr val="tx1"/>
                </a:solidFill>
              </a:rPr>
              <a:t> </a:t>
            </a:r>
            <a:r>
              <a:rPr lang="en-US" dirty="0" err="1" smtClean="0">
                <a:solidFill>
                  <a:schemeClr val="tx1"/>
                </a:solidFill>
              </a:rPr>
              <a:t>AlAbbasi</a:t>
            </a:r>
            <a:r>
              <a:rPr lang="en-US" dirty="0" smtClean="0">
                <a:solidFill>
                  <a:schemeClr val="tx1"/>
                </a:solidFill>
              </a:rPr>
              <a:t>  </a:t>
            </a:r>
            <a:endParaRPr lang="en-US" dirty="0" smtClean="0">
              <a:solidFill>
                <a:schemeClr val="tx1"/>
              </a:solidFill>
            </a:endParaRPr>
          </a:p>
          <a:p>
            <a:r>
              <a:rPr lang="en-US" dirty="0" err="1" smtClean="0">
                <a:solidFill>
                  <a:schemeClr val="tx1"/>
                </a:solidFill>
              </a:rPr>
              <a:t>Mrs.Timm</a:t>
            </a:r>
            <a:endParaRPr lang="en-US" dirty="0" smtClean="0">
              <a:solidFill>
                <a:schemeClr val="tx1"/>
              </a:solidFill>
            </a:endParaRPr>
          </a:p>
          <a:p>
            <a:r>
              <a:rPr lang="en-US" dirty="0" smtClean="0">
                <a:solidFill>
                  <a:schemeClr val="tx1"/>
                </a:solidFill>
              </a:rPr>
              <a:t>12 A</a:t>
            </a:r>
          </a:p>
          <a:p>
            <a:r>
              <a:rPr lang="en-US" dirty="0" smtClean="0">
                <a:solidFill>
                  <a:schemeClr val="tx1"/>
                </a:solidFill>
              </a:rPr>
              <a:t>January 20, 2014</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10071562"/>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8200"/>
            <a:ext cx="5458968" cy="1048684"/>
          </a:xfrm>
        </p:spPr>
        <p:txBody>
          <a:bodyPr/>
          <a:lstStyle/>
          <a:p>
            <a:r>
              <a:rPr lang="en-US" dirty="0" smtClean="0"/>
              <a:t>Work cited pages </a:t>
            </a:r>
            <a:endParaRPr lang="en-US" dirty="0"/>
          </a:p>
        </p:txBody>
      </p:sp>
      <p:sp>
        <p:nvSpPr>
          <p:cNvPr id="3" name="Subtitle 2"/>
          <p:cNvSpPr>
            <a:spLocks noGrp="1"/>
          </p:cNvSpPr>
          <p:nvPr>
            <p:ph type="subTitle" idx="1"/>
          </p:nvPr>
        </p:nvSpPr>
        <p:spPr>
          <a:xfrm>
            <a:off x="1600200" y="3124200"/>
            <a:ext cx="6400800" cy="2057400"/>
          </a:xfrm>
        </p:spPr>
        <p:txBody>
          <a:bodyPr>
            <a:noAutofit/>
          </a:bodyPr>
          <a:lstStyle/>
          <a:p>
            <a:pPr algn="l"/>
            <a:r>
              <a:rPr lang="en-US" sz="2400" dirty="0">
                <a:hlinkClick r:id="rId2"/>
              </a:rPr>
              <a:t>http://</a:t>
            </a:r>
            <a:r>
              <a:rPr lang="en-US" sz="2400" dirty="0" smtClean="0">
                <a:hlinkClick r:id="rId2"/>
              </a:rPr>
              <a:t>www.literarygenius.info/education-of-william-shakespeare.htm</a:t>
            </a:r>
            <a:endParaRPr lang="en-US" sz="2400" dirty="0" smtClean="0"/>
          </a:p>
          <a:p>
            <a:r>
              <a:rPr lang="en-US" sz="2400" dirty="0" smtClean="0">
                <a:hlinkClick r:id="rId3"/>
              </a:rPr>
              <a:t>http://www.william-shakespeare.info/william-shakespeare-biography-mother-and-father.htm</a:t>
            </a:r>
            <a:endParaRPr lang="en-US" sz="2400" dirty="0" smtClean="0"/>
          </a:p>
          <a:p>
            <a:r>
              <a:rPr lang="en-US" sz="2400" dirty="0" smtClean="0">
                <a:hlinkClick r:id="rId4"/>
              </a:rPr>
              <a:t>http://www.egs.edu/library/william-shakespeare/biography/</a:t>
            </a:r>
            <a:endParaRPr lang="en-US" sz="2400" dirty="0" smtClean="0"/>
          </a:p>
          <a:p>
            <a:r>
              <a:rPr lang="en-US" sz="2400" dirty="0" smtClean="0">
                <a:hlinkClick r:id="rId5"/>
              </a:rPr>
              <a:t>http://www.online-literature.com/shakespeare/</a:t>
            </a:r>
            <a:endParaRPr lang="en-US" sz="2400" dirty="0" smtClean="0"/>
          </a:p>
          <a:p>
            <a:endParaRPr lang="en-US" sz="2400" dirty="0" smtClean="0"/>
          </a:p>
          <a:p>
            <a:pPr algn="l"/>
            <a:endParaRPr 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15126682"/>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371600"/>
            <a:ext cx="7772400" cy="1470025"/>
          </a:xfrm>
        </p:spPr>
        <p:txBody>
          <a:bodyPr/>
          <a:lstStyle/>
          <a:p>
            <a:r>
              <a:rPr lang="en-US" dirty="0" smtClean="0"/>
              <a:t>Introduction</a:t>
            </a:r>
            <a:endParaRPr lang="en-US" dirty="0"/>
          </a:p>
        </p:txBody>
      </p:sp>
      <p:sp>
        <p:nvSpPr>
          <p:cNvPr id="3" name="Subtitle 2"/>
          <p:cNvSpPr>
            <a:spLocks noGrp="1"/>
          </p:cNvSpPr>
          <p:nvPr>
            <p:ph type="subTitle" idx="1"/>
          </p:nvPr>
        </p:nvSpPr>
        <p:spPr>
          <a:xfrm>
            <a:off x="1600200" y="3124200"/>
            <a:ext cx="6400800" cy="2057400"/>
          </a:xfrm>
        </p:spPr>
        <p:txBody>
          <a:bodyPr>
            <a:normAutofit/>
          </a:bodyPr>
          <a:lstStyle/>
          <a:p>
            <a:pPr marL="457200" indent="-457200" algn="l">
              <a:buFont typeface="Arial" panose="020B0604020202020204" pitchFamily="34" charset="0"/>
              <a:buChar char="•"/>
            </a:pPr>
            <a:r>
              <a:rPr lang="en-US" dirty="0" smtClean="0">
                <a:solidFill>
                  <a:schemeClr val="tx2"/>
                </a:solidFill>
              </a:rPr>
              <a:t>What is William Shakespeare known for?</a:t>
            </a:r>
          </a:p>
          <a:p>
            <a:pPr marL="457200" indent="-457200" algn="l">
              <a:buFont typeface="Arial" panose="020B0604020202020204" pitchFamily="34" charset="0"/>
              <a:buChar char="•"/>
            </a:pPr>
            <a:r>
              <a:rPr lang="en-US" dirty="0" smtClean="0">
                <a:solidFill>
                  <a:schemeClr val="tx2"/>
                </a:solidFill>
              </a:rPr>
              <a:t>An English play writer.</a:t>
            </a:r>
          </a:p>
          <a:p>
            <a:pPr marL="457200" indent="-457200" algn="l"/>
            <a:endParaRPr lang="en-US" dirty="0" smtClean="0">
              <a:solidFill>
                <a:schemeClr val="tx2"/>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78478460"/>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685800"/>
            <a:ext cx="7772400" cy="1470025"/>
          </a:xfrm>
        </p:spPr>
        <p:txBody>
          <a:bodyPr/>
          <a:lstStyle/>
          <a:p>
            <a:r>
              <a:rPr lang="en-US" dirty="0" smtClean="0"/>
              <a:t>Early Life</a:t>
            </a:r>
            <a:endParaRPr lang="en-US" dirty="0"/>
          </a:p>
        </p:txBody>
      </p:sp>
      <p:sp>
        <p:nvSpPr>
          <p:cNvPr id="4" name="TextBox 3"/>
          <p:cNvSpPr txBox="1"/>
          <p:nvPr/>
        </p:nvSpPr>
        <p:spPr>
          <a:xfrm>
            <a:off x="1752600" y="2590800"/>
            <a:ext cx="5562600" cy="3539431"/>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solidFill>
                  <a:srgbClr val="4F271C"/>
                </a:solidFill>
              </a:rPr>
              <a:t>He was born in 1564. </a:t>
            </a:r>
          </a:p>
          <a:p>
            <a:pPr marL="285750" indent="-285750">
              <a:buFont typeface="Arial" panose="020B0604020202020204" pitchFamily="34" charset="0"/>
              <a:buChar char="•"/>
            </a:pPr>
            <a:r>
              <a:rPr lang="en-US" sz="2800" dirty="0">
                <a:solidFill>
                  <a:srgbClr val="4F271C"/>
                </a:solidFill>
              </a:rPr>
              <a:t>His mother, Mary Arden, was the daughter of a wealthy landowner from a neighboring village</a:t>
            </a:r>
            <a:r>
              <a:rPr lang="en-US" sz="2800" dirty="0" smtClean="0">
                <a:solidFill>
                  <a:srgbClr val="4F271C"/>
                </a:solidFill>
              </a:rPr>
              <a:t>.</a:t>
            </a:r>
          </a:p>
          <a:p>
            <a:pPr marL="285750" indent="-285750">
              <a:buFont typeface="Arial" panose="020B0604020202020204" pitchFamily="34" charset="0"/>
              <a:buChar char="•"/>
            </a:pPr>
            <a:r>
              <a:rPr lang="en-US" sz="2800" dirty="0">
                <a:solidFill>
                  <a:srgbClr val="4F271C"/>
                </a:solidFill>
              </a:rPr>
              <a:t>His father, John, was a maker of gloves and a trader in farm </a:t>
            </a:r>
            <a:r>
              <a:rPr lang="en-US" sz="2800" dirty="0" smtClean="0">
                <a:solidFill>
                  <a:srgbClr val="4F271C"/>
                </a:solidFill>
              </a:rPr>
              <a:t>produce.</a:t>
            </a:r>
          </a:p>
          <a:p>
            <a:pPr marL="285750" indent="-285750">
              <a:buFont typeface="Arial" panose="020B0604020202020204" pitchFamily="34" charset="0"/>
              <a:buChar char="•"/>
            </a:pPr>
            <a:r>
              <a:rPr lang="en-US" sz="2800" dirty="0" smtClean="0">
                <a:solidFill>
                  <a:srgbClr val="4F271C"/>
                </a:solidFill>
              </a:rPr>
              <a:t>He married Anne </a:t>
            </a:r>
            <a:r>
              <a:rPr lang="en-US" sz="2800" dirty="0">
                <a:solidFill>
                  <a:srgbClr val="4F271C"/>
                </a:solidFill>
              </a:rPr>
              <a:t>Hathaway. </a:t>
            </a:r>
            <a:br>
              <a:rPr lang="en-US" sz="2800" dirty="0">
                <a:solidFill>
                  <a:srgbClr val="4F271C"/>
                </a:solidFill>
              </a:rPr>
            </a:br>
            <a:endParaRPr lang="en-US" sz="2800" dirty="0">
              <a:solidFill>
                <a:srgbClr val="4F271C"/>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65910200"/>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914400"/>
            <a:ext cx="5458968" cy="1048684"/>
          </a:xfrm>
        </p:spPr>
        <p:txBody>
          <a:bodyPr/>
          <a:lstStyle/>
          <a:p>
            <a:r>
              <a:rPr lang="en-US" dirty="0" smtClean="0"/>
              <a:t>Education</a:t>
            </a:r>
            <a:endParaRPr lang="en-US" dirty="0"/>
          </a:p>
        </p:txBody>
      </p:sp>
      <p:sp>
        <p:nvSpPr>
          <p:cNvPr id="3" name="Subtitle 2"/>
          <p:cNvSpPr>
            <a:spLocks noGrp="1"/>
          </p:cNvSpPr>
          <p:nvPr>
            <p:ph type="subTitle" idx="1"/>
          </p:nvPr>
        </p:nvSpPr>
        <p:spPr>
          <a:xfrm>
            <a:off x="2362200" y="2438400"/>
            <a:ext cx="5638800" cy="3733800"/>
          </a:xfrm>
        </p:spPr>
        <p:txBody>
          <a:bodyPr>
            <a:normAutofit lnSpcReduction="10000"/>
          </a:bodyPr>
          <a:lstStyle/>
          <a:p>
            <a:pPr marL="457200" indent="-457200" algn="l">
              <a:buFont typeface="Arial" panose="020B0604020202020204" pitchFamily="34" charset="0"/>
              <a:buChar char="•"/>
            </a:pPr>
            <a:r>
              <a:rPr lang="en-US" dirty="0">
                <a:solidFill>
                  <a:srgbClr val="4F271C"/>
                </a:solidFill>
              </a:rPr>
              <a:t>There are no specific records relating to the education of William Shakespeare or his attendance at </a:t>
            </a:r>
            <a:r>
              <a:rPr lang="en-US" dirty="0" smtClean="0">
                <a:solidFill>
                  <a:srgbClr val="4F271C"/>
                </a:solidFill>
              </a:rPr>
              <a:t>school.</a:t>
            </a:r>
          </a:p>
          <a:p>
            <a:pPr marL="342900" indent="-342900" algn="l">
              <a:buFont typeface="Arial" panose="020B0604020202020204" pitchFamily="34" charset="0"/>
              <a:buChar char="•"/>
            </a:pPr>
            <a:r>
              <a:rPr lang="en-US" dirty="0">
                <a:solidFill>
                  <a:srgbClr val="4F271C"/>
                </a:solidFill>
              </a:rPr>
              <a:t>William Shakespeare would have attended King Edward VI Grammar School in Stratford-upon-Avon from the age of 7 in 1571 and left school and formal education when he was fourteen in </a:t>
            </a:r>
            <a:r>
              <a:rPr lang="en-US" dirty="0" smtClean="0">
                <a:solidFill>
                  <a:srgbClr val="4F271C"/>
                </a:solidFill>
              </a:rPr>
              <a:t>1578.</a:t>
            </a:r>
            <a:endParaRPr lang="en-US" dirty="0">
              <a:solidFill>
                <a:srgbClr val="4F271C"/>
              </a:solidFill>
            </a:endParaRPr>
          </a:p>
          <a:p>
            <a:pPr marL="342900" indent="-342900" algn="l">
              <a:buFont typeface="Arial" panose="020B0604020202020204" pitchFamily="34" charset="0"/>
              <a:buChar char="•"/>
            </a:pPr>
            <a:endParaRPr lang="en-US" dirty="0">
              <a:solidFill>
                <a:srgbClr val="4F271C"/>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0615472"/>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685800"/>
            <a:ext cx="5458968" cy="1048684"/>
          </a:xfrm>
        </p:spPr>
        <p:txBody>
          <a:bodyPr/>
          <a:lstStyle/>
          <a:p>
            <a:r>
              <a:rPr lang="en-US" dirty="0" smtClean="0"/>
              <a:t>Career</a:t>
            </a:r>
            <a:endParaRPr lang="en-US" dirty="0"/>
          </a:p>
        </p:txBody>
      </p:sp>
      <p:sp>
        <p:nvSpPr>
          <p:cNvPr id="3" name="Subtitle 2"/>
          <p:cNvSpPr>
            <a:spLocks noGrp="1"/>
          </p:cNvSpPr>
          <p:nvPr>
            <p:ph type="subTitle" idx="1"/>
          </p:nvPr>
        </p:nvSpPr>
        <p:spPr>
          <a:xfrm>
            <a:off x="1752600" y="2057400"/>
            <a:ext cx="5715000" cy="3886200"/>
          </a:xfrm>
        </p:spPr>
        <p:txBody>
          <a:bodyPr>
            <a:normAutofit/>
          </a:bodyPr>
          <a:lstStyle/>
          <a:p>
            <a:pPr marL="457200" indent="-457200" algn="l">
              <a:buFont typeface="Arial" panose="020B0604020202020204" pitchFamily="34" charset="0"/>
              <a:buChar char="•"/>
            </a:pPr>
            <a:r>
              <a:rPr lang="en-US" sz="2800" dirty="0" err="1" smtClean="0">
                <a:solidFill>
                  <a:srgbClr val="4F271C"/>
                </a:solidFill>
              </a:rPr>
              <a:t>Playwriter</a:t>
            </a:r>
            <a:r>
              <a:rPr lang="en-US" sz="2800" dirty="0" smtClean="0">
                <a:solidFill>
                  <a:srgbClr val="4F271C"/>
                </a:solidFill>
              </a:rPr>
              <a:t>  </a:t>
            </a:r>
          </a:p>
          <a:p>
            <a:pPr marL="457200" indent="-457200" algn="l">
              <a:buFont typeface="Arial" panose="020B0604020202020204" pitchFamily="34" charset="0"/>
              <a:buChar char="•"/>
            </a:pPr>
            <a:r>
              <a:rPr lang="en-US" sz="2800" dirty="0" smtClean="0">
                <a:solidFill>
                  <a:srgbClr val="4F271C"/>
                </a:solidFill>
              </a:rPr>
              <a:t>He was an important member of the lord chamberlain’s company of players</a:t>
            </a:r>
          </a:p>
          <a:p>
            <a:pPr marL="457200" indent="-457200" algn="l">
              <a:buFont typeface="Arial" panose="020B0604020202020204" pitchFamily="34" charset="0"/>
              <a:buChar char="•"/>
            </a:pPr>
            <a:r>
              <a:rPr lang="en-US" sz="2800" dirty="0" smtClean="0">
                <a:solidFill>
                  <a:srgbClr val="4F271C"/>
                </a:solidFill>
              </a:rPr>
              <a:t>He became a professional man of his own theatre </a:t>
            </a:r>
          </a:p>
          <a:p>
            <a:pPr marL="457200" indent="-457200" algn="l">
              <a:buFont typeface="Arial" panose="020B0604020202020204" pitchFamily="34" charset="0"/>
              <a:buChar char="•"/>
            </a:pPr>
            <a:r>
              <a:rPr lang="en-US" sz="2800" dirty="0" smtClean="0">
                <a:solidFill>
                  <a:srgbClr val="4F271C"/>
                </a:solidFill>
              </a:rPr>
              <a:t>The plays he wrote were always successful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38767848"/>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381000"/>
            <a:ext cx="2895600" cy="2133600"/>
          </a:xfrm>
        </p:spPr>
        <p:txBody>
          <a:bodyPr/>
          <a:lstStyle/>
          <a:p>
            <a:r>
              <a:rPr lang="en-US" dirty="0" smtClean="0"/>
              <a:t>Personal Life</a:t>
            </a:r>
            <a:endParaRPr lang="en-US" dirty="0"/>
          </a:p>
        </p:txBody>
      </p:sp>
      <p:sp>
        <p:nvSpPr>
          <p:cNvPr id="3" name="Subtitle 2"/>
          <p:cNvSpPr>
            <a:spLocks noGrp="1"/>
          </p:cNvSpPr>
          <p:nvPr>
            <p:ph type="subTitle" idx="1"/>
          </p:nvPr>
        </p:nvSpPr>
        <p:spPr>
          <a:xfrm>
            <a:off x="2743200" y="2438400"/>
            <a:ext cx="5486400" cy="3581400"/>
          </a:xfrm>
        </p:spPr>
        <p:txBody>
          <a:bodyPr>
            <a:normAutofit/>
          </a:bodyPr>
          <a:lstStyle/>
          <a:p>
            <a:pPr marL="457200" indent="-457200" algn="l">
              <a:buFont typeface="Arial" panose="020B0604020202020204" pitchFamily="34" charset="0"/>
              <a:buChar char="•"/>
            </a:pPr>
            <a:r>
              <a:rPr lang="en-US" dirty="0" smtClean="0">
                <a:solidFill>
                  <a:srgbClr val="4F271C"/>
                </a:solidFill>
              </a:rPr>
              <a:t>He moved to London in 1951</a:t>
            </a:r>
          </a:p>
          <a:p>
            <a:pPr marL="457200" indent="-457200">
              <a:buFont typeface="Arial" panose="020B0604020202020204" pitchFamily="34" charset="0"/>
              <a:buChar char="•"/>
            </a:pPr>
            <a:r>
              <a:rPr lang="en-US" dirty="0" smtClean="0">
                <a:solidFill>
                  <a:srgbClr val="4F271C"/>
                </a:solidFill>
              </a:rPr>
              <a:t>“Shotgun” wedding to Anne Hathaway in November 1582</a:t>
            </a:r>
          </a:p>
          <a:p>
            <a:pPr marL="457200" indent="-457200">
              <a:buFont typeface="Arial" panose="020B0604020202020204" pitchFamily="34" charset="0"/>
              <a:buChar char="•"/>
            </a:pPr>
            <a:r>
              <a:rPr lang="en-US" dirty="0" smtClean="0">
                <a:solidFill>
                  <a:srgbClr val="4F271C"/>
                </a:solidFill>
              </a:rPr>
              <a:t>Forced wedding by the Hathaway family; Anne pregnancy. </a:t>
            </a:r>
          </a:p>
          <a:p>
            <a:pPr marL="457200" indent="-457200" algn="l">
              <a:buFont typeface="Arial" panose="020B0604020202020204" pitchFamily="34" charset="0"/>
              <a:buChar char="•"/>
            </a:pPr>
            <a:endParaRPr lang="en-US" dirty="0" smtClean="0">
              <a:solidFill>
                <a:srgbClr val="4F271C"/>
              </a:solidFill>
            </a:endParaRPr>
          </a:p>
          <a:p>
            <a:pPr marL="457200" indent="-457200" algn="l">
              <a:buFont typeface="Arial" panose="020B0604020202020204" pitchFamily="34" charset="0"/>
              <a:buChar char="•"/>
            </a:pPr>
            <a:endParaRPr lang="en-US" dirty="0">
              <a:solidFill>
                <a:srgbClr val="4F271C"/>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81950501"/>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990600"/>
            <a:ext cx="5458968" cy="1048684"/>
          </a:xfrm>
        </p:spPr>
        <p:txBody>
          <a:bodyPr/>
          <a:lstStyle/>
          <a:p>
            <a:r>
              <a:rPr lang="en-US" dirty="0" smtClean="0"/>
              <a:t>Later Life</a:t>
            </a:r>
            <a:endParaRPr lang="en-US" dirty="0"/>
          </a:p>
        </p:txBody>
      </p:sp>
      <p:sp>
        <p:nvSpPr>
          <p:cNvPr id="3" name="Subtitle 2"/>
          <p:cNvSpPr>
            <a:spLocks noGrp="1"/>
          </p:cNvSpPr>
          <p:nvPr>
            <p:ph type="subTitle" idx="1"/>
          </p:nvPr>
        </p:nvSpPr>
        <p:spPr>
          <a:xfrm>
            <a:off x="2362200" y="2286000"/>
            <a:ext cx="5486400" cy="3886200"/>
          </a:xfrm>
        </p:spPr>
        <p:txBody>
          <a:bodyPr>
            <a:normAutofit fontScale="85000" lnSpcReduction="20000"/>
          </a:bodyPr>
          <a:lstStyle/>
          <a:p>
            <a:pPr>
              <a:buFont typeface="Arial"/>
              <a:buChar char="•"/>
            </a:pPr>
            <a:r>
              <a:rPr lang="en-US" dirty="0" smtClean="0">
                <a:solidFill>
                  <a:srgbClr val="4F271C"/>
                </a:solidFill>
              </a:rPr>
              <a:t>Retired in 1611</a:t>
            </a:r>
          </a:p>
          <a:p>
            <a:pPr>
              <a:buFont typeface="Arial"/>
              <a:buChar char="•"/>
            </a:pPr>
            <a:r>
              <a:rPr lang="en-US" dirty="0" smtClean="0">
                <a:solidFill>
                  <a:srgbClr val="4F271C"/>
                </a:solidFill>
              </a:rPr>
              <a:t>Shakespeare died on April 23, 1616 at the age of 51.</a:t>
            </a:r>
          </a:p>
          <a:p>
            <a:pPr>
              <a:buFont typeface="Arial"/>
              <a:buChar char="•"/>
            </a:pPr>
            <a:r>
              <a:rPr lang="en-US" dirty="0" smtClean="0">
                <a:solidFill>
                  <a:srgbClr val="4F271C"/>
                </a:solidFill>
              </a:rPr>
              <a:t>He remained married to Anne until his death and was survived by his two daughters, Susannah and Judith.</a:t>
            </a:r>
          </a:p>
          <a:p>
            <a:pPr>
              <a:buFont typeface="Arial"/>
              <a:buChar char="•"/>
            </a:pPr>
            <a:r>
              <a:rPr lang="en-US" dirty="0" smtClean="0">
                <a:solidFill>
                  <a:srgbClr val="4F271C"/>
                </a:solidFill>
              </a:rPr>
              <a:t>Shakespeare is buried in the chancel of Holy Trinity Church in Stratford-upon-Avon.</a:t>
            </a:r>
          </a:p>
          <a:p>
            <a:pPr>
              <a:buFont typeface="Arial"/>
              <a:buChar char="•"/>
            </a:pPr>
            <a:r>
              <a:rPr lang="en-US" dirty="0" smtClean="0">
                <a:solidFill>
                  <a:srgbClr val="4F271C"/>
                </a:solidFill>
              </a:rPr>
              <a:t>A bust of him placed by his family on the wall nearest his grave shows him posed as writing.</a:t>
            </a:r>
          </a:p>
          <a:p>
            <a:pPr>
              <a:buFont typeface="Arial"/>
              <a:buChar char="•"/>
            </a:pPr>
            <a:r>
              <a:rPr lang="en-US" dirty="0" smtClean="0">
                <a:solidFill>
                  <a:srgbClr val="4F271C"/>
                </a:solidFill>
              </a:rPr>
              <a:t>Each year on his claimed birthday, a new quill pen is placed in the writing hand of the bust.</a:t>
            </a:r>
            <a:endParaRPr lang="en-US" dirty="0">
              <a:solidFill>
                <a:srgbClr val="4F271C"/>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98628017"/>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838200"/>
            <a:ext cx="5458968" cy="1048684"/>
          </a:xfrm>
        </p:spPr>
        <p:txBody>
          <a:bodyPr/>
          <a:lstStyle/>
          <a:p>
            <a:r>
              <a:rPr lang="en-US" dirty="0" smtClean="0"/>
              <a:t>Conclusion </a:t>
            </a:r>
            <a:endParaRPr lang="en-US" dirty="0"/>
          </a:p>
        </p:txBody>
      </p:sp>
      <p:sp>
        <p:nvSpPr>
          <p:cNvPr id="3" name="Subtitle 2"/>
          <p:cNvSpPr>
            <a:spLocks noGrp="1"/>
          </p:cNvSpPr>
          <p:nvPr>
            <p:ph type="subTitle" idx="1"/>
          </p:nvPr>
        </p:nvSpPr>
        <p:spPr>
          <a:xfrm>
            <a:off x="2362200" y="2362200"/>
            <a:ext cx="5486400" cy="4724400"/>
          </a:xfrm>
        </p:spPr>
        <p:txBody>
          <a:bodyPr>
            <a:normAutofit/>
          </a:bodyPr>
          <a:lstStyle/>
          <a:p>
            <a:pPr>
              <a:buFont typeface="Arial"/>
              <a:buChar char="•"/>
            </a:pPr>
            <a:r>
              <a:rPr lang="en-US" dirty="0" smtClean="0">
                <a:solidFill>
                  <a:srgbClr val="4F271C"/>
                </a:solidFill>
              </a:rPr>
              <a:t>Popular legend claims that unpublished works by Shakespeare may lie inside his tomb, but no one has ever made sure these claims, perhaps for fear of the curse included in the quoted statement written in memory of him.</a:t>
            </a:r>
            <a:endParaRPr lang="en-US" dirty="0">
              <a:solidFill>
                <a:srgbClr val="4F271C"/>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8143781"/>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762000"/>
            <a:ext cx="5458968" cy="1048684"/>
          </a:xfrm>
        </p:spPr>
        <p:txBody>
          <a:bodyPr/>
          <a:lstStyle/>
          <a:p>
            <a:r>
              <a:rPr lang="en-US" dirty="0" smtClean="0"/>
              <a:t>Work cited pages</a:t>
            </a:r>
            <a:endParaRPr lang="en-US" dirty="0"/>
          </a:p>
        </p:txBody>
      </p:sp>
      <p:sp>
        <p:nvSpPr>
          <p:cNvPr id="3" name="Subtitle 2"/>
          <p:cNvSpPr>
            <a:spLocks noGrp="1"/>
          </p:cNvSpPr>
          <p:nvPr>
            <p:ph type="subTitle" idx="1"/>
          </p:nvPr>
        </p:nvSpPr>
        <p:spPr>
          <a:xfrm>
            <a:off x="2438400" y="2057400"/>
            <a:ext cx="5562600" cy="3810000"/>
          </a:xfrm>
        </p:spPr>
        <p:txBody>
          <a:bodyPr>
            <a:normAutofit fontScale="92500" lnSpcReduction="10000"/>
          </a:bodyPr>
          <a:lstStyle/>
          <a:p>
            <a:r>
              <a:rPr lang="en-US" dirty="0" smtClean="0">
                <a:solidFill>
                  <a:srgbClr val="FFFFFF"/>
                </a:solidFill>
                <a:hlinkClick r:id="rId2"/>
              </a:rPr>
              <a:t>http://www.shakespeare.to-go.biz/laterlife.htm</a:t>
            </a:r>
            <a:endParaRPr lang="en-US" dirty="0" smtClean="0">
              <a:solidFill>
                <a:srgbClr val="FFFFFF"/>
              </a:solidFill>
            </a:endParaRPr>
          </a:p>
          <a:p>
            <a:r>
              <a:rPr lang="en-US" dirty="0" smtClean="0">
                <a:hlinkClick r:id="rId3"/>
              </a:rPr>
              <a:t>http://www.britannica.com/EBchecked/topic/537853/William-Shakespeare/232303/Career-in-the-theatre</a:t>
            </a:r>
            <a:endParaRPr lang="en-US" dirty="0" smtClean="0"/>
          </a:p>
          <a:p>
            <a:r>
              <a:rPr lang="en-US" dirty="0" smtClean="0">
                <a:hlinkClick r:id="rId4"/>
              </a:rPr>
              <a:t>http://www.notablebiographies.com/Sc-St/Shakespeare-William.html</a:t>
            </a:r>
            <a:endParaRPr lang="en-US" dirty="0" smtClean="0"/>
          </a:p>
          <a:p>
            <a:r>
              <a:rPr lang="en-US" dirty="0" smtClean="0">
                <a:hlinkClick r:id="rId5"/>
              </a:rPr>
              <a:t>http://movies.msn.com/movies/movie-synopsis/biography-william-shakespeare-a-life-of-drama/</a:t>
            </a:r>
            <a:endParaRPr lang="en-US" dirty="0" smtClean="0"/>
          </a:p>
          <a:p>
            <a:endParaRPr lang="en-US" dirty="0" smtClean="0">
              <a:solidFill>
                <a:srgbClr val="FFFFFF"/>
              </a:solidFill>
            </a:endParaRPr>
          </a:p>
          <a:p>
            <a:endParaRPr lang="en-US" dirty="0">
              <a:solidFill>
                <a:srgbClr val="FFFFFF"/>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66767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Studio.thmx</Template>
  <TotalTime>178</TotalTime>
  <Words>740</Words>
  <Application>Microsoft Macintosh PowerPoint</Application>
  <PresentationFormat>On-screen Show (4:3)</PresentationFormat>
  <Paragraphs>61</Paragraphs>
  <Slides>10</Slides>
  <Notes>7</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Solstice</vt:lpstr>
      <vt:lpstr>William Shakespeare </vt:lpstr>
      <vt:lpstr>Introduction</vt:lpstr>
      <vt:lpstr>Early Life</vt:lpstr>
      <vt:lpstr>Education</vt:lpstr>
      <vt:lpstr>Career</vt:lpstr>
      <vt:lpstr>Personal Life</vt:lpstr>
      <vt:lpstr>Later Life</vt:lpstr>
      <vt:lpstr>Conclusion </vt:lpstr>
      <vt:lpstr>Work cited pages</vt:lpstr>
      <vt:lpstr>Work cited pages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 Shakespeare</dc:title>
  <dc:creator>Administrator</dc:creator>
  <cp:lastModifiedBy>noorazuwayed</cp:lastModifiedBy>
  <cp:revision>19</cp:revision>
  <dcterms:created xsi:type="dcterms:W3CDTF">2014-05-21T22:38:46Z</dcterms:created>
  <dcterms:modified xsi:type="dcterms:W3CDTF">2014-05-21T22:39:27Z</dcterms:modified>
</cp:coreProperties>
</file>